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32" autoAdjust="0"/>
  </p:normalViewPr>
  <p:slideViewPr>
    <p:cSldViewPr snapToGrid="0" snapToObjects="1">
      <p:cViewPr varScale="1">
        <p:scale>
          <a:sx n="73" d="100"/>
          <a:sy n="73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47F68-0EE9-C64C-BB70-ACC991649AC1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F6D36543-62FE-934D-BE7C-F4A7DB7AD766}">
      <dgm:prSet phldrT="[Text]"/>
      <dgm:spPr/>
      <dgm:t>
        <a:bodyPr/>
        <a:lstStyle/>
        <a:p>
          <a:r>
            <a:rPr lang="en-US" dirty="0" smtClean="0"/>
            <a:t>Design Build</a:t>
          </a:r>
          <a:endParaRPr lang="en-US" dirty="0"/>
        </a:p>
      </dgm:t>
    </dgm:pt>
    <dgm:pt modelId="{540BF721-A6E9-6349-A424-34FEACB1AEF1}" type="parTrans" cxnId="{B9B6A34D-13A1-364E-B614-04A641257ED7}">
      <dgm:prSet/>
      <dgm:spPr/>
      <dgm:t>
        <a:bodyPr/>
        <a:lstStyle/>
        <a:p>
          <a:endParaRPr lang="en-US"/>
        </a:p>
      </dgm:t>
    </dgm:pt>
    <dgm:pt modelId="{BD2BE254-0810-3649-A046-21BC0F9F4FC5}" type="sibTrans" cxnId="{B9B6A34D-13A1-364E-B614-04A641257ED7}">
      <dgm:prSet/>
      <dgm:spPr/>
      <dgm:t>
        <a:bodyPr/>
        <a:lstStyle/>
        <a:p>
          <a:endParaRPr lang="en-US"/>
        </a:p>
      </dgm:t>
    </dgm:pt>
    <dgm:pt modelId="{2FF21C0E-3227-BA42-9106-97CAF54A0EA4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6EBA0F47-016C-E543-8962-B4438619ED83}" type="parTrans" cxnId="{8A43F39E-A4A0-5E46-B5E7-EA96C2727B99}">
      <dgm:prSet/>
      <dgm:spPr/>
      <dgm:t>
        <a:bodyPr/>
        <a:lstStyle/>
        <a:p>
          <a:endParaRPr lang="en-US"/>
        </a:p>
      </dgm:t>
    </dgm:pt>
    <dgm:pt modelId="{5711C282-497C-684C-8DBD-02F673B7D3E1}" type="sibTrans" cxnId="{8A43F39E-A4A0-5E46-B5E7-EA96C2727B99}">
      <dgm:prSet/>
      <dgm:spPr/>
      <dgm:t>
        <a:bodyPr/>
        <a:lstStyle/>
        <a:p>
          <a:endParaRPr lang="en-US"/>
        </a:p>
      </dgm:t>
    </dgm:pt>
    <dgm:pt modelId="{5D57685F-97B1-1F4F-8947-22BF6F49F7A3}">
      <dgm:prSet phldrT="[Text]"/>
      <dgm:spPr/>
      <dgm:t>
        <a:bodyPr/>
        <a:lstStyle/>
        <a:p>
          <a:r>
            <a:rPr lang="en-US" dirty="0" smtClean="0"/>
            <a:t>CM@R</a:t>
          </a:r>
          <a:endParaRPr lang="en-US" dirty="0"/>
        </a:p>
      </dgm:t>
    </dgm:pt>
    <dgm:pt modelId="{B0F70557-CE37-904C-AFAC-EA4FF09F6B39}" type="parTrans" cxnId="{4D2FBDEC-7C0D-4E41-A1C3-135F79B75404}">
      <dgm:prSet/>
      <dgm:spPr/>
      <dgm:t>
        <a:bodyPr/>
        <a:lstStyle/>
        <a:p>
          <a:endParaRPr lang="en-US"/>
        </a:p>
      </dgm:t>
    </dgm:pt>
    <dgm:pt modelId="{70578F20-DABE-5746-B376-E46704D3D7ED}" type="sibTrans" cxnId="{4D2FBDEC-7C0D-4E41-A1C3-135F79B75404}">
      <dgm:prSet/>
      <dgm:spPr/>
      <dgm:t>
        <a:bodyPr/>
        <a:lstStyle/>
        <a:p>
          <a:endParaRPr lang="en-US"/>
        </a:p>
      </dgm:t>
    </dgm:pt>
    <dgm:pt modelId="{44C7875B-59EE-E74F-9D79-2487EA48793E}" type="pres">
      <dgm:prSet presAssocID="{62C47F68-0EE9-C64C-BB70-ACC991649AC1}" presName="Name0" presStyleCnt="0">
        <dgm:presLayoutVars>
          <dgm:dir/>
          <dgm:resizeHandles val="exact"/>
        </dgm:presLayoutVars>
      </dgm:prSet>
      <dgm:spPr/>
    </dgm:pt>
    <dgm:pt modelId="{8507C312-373E-3842-946C-BDD4C5E4BC02}" type="pres">
      <dgm:prSet presAssocID="{62C47F68-0EE9-C64C-BB70-ACC991649AC1}" presName="bkgdShp" presStyleLbl="alignAccFollowNode1" presStyleIdx="0" presStyleCnt="1"/>
      <dgm:spPr/>
    </dgm:pt>
    <dgm:pt modelId="{B45041EF-6AA6-EB47-AF46-B95E38F51EF6}" type="pres">
      <dgm:prSet presAssocID="{62C47F68-0EE9-C64C-BB70-ACC991649AC1}" presName="linComp" presStyleCnt="0"/>
      <dgm:spPr/>
    </dgm:pt>
    <dgm:pt modelId="{11C59B13-0F69-F94B-A59F-A561E3B9BA42}" type="pres">
      <dgm:prSet presAssocID="{F6D36543-62FE-934D-BE7C-F4A7DB7AD766}" presName="compNode" presStyleCnt="0"/>
      <dgm:spPr/>
    </dgm:pt>
    <dgm:pt modelId="{B7ED0076-755D-4E4D-A45C-4620A8FA7692}" type="pres">
      <dgm:prSet presAssocID="{F6D36543-62FE-934D-BE7C-F4A7DB7AD7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19FF3-1B2C-F14D-9098-F61E9EC2720C}" type="pres">
      <dgm:prSet presAssocID="{F6D36543-62FE-934D-BE7C-F4A7DB7AD766}" presName="invisiNode" presStyleLbl="node1" presStyleIdx="0" presStyleCnt="3"/>
      <dgm:spPr/>
    </dgm:pt>
    <dgm:pt modelId="{7032AB3A-E600-3145-80A4-7DA1DC2E5762}" type="pres">
      <dgm:prSet presAssocID="{F6D36543-62FE-934D-BE7C-F4A7DB7AD76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0651F704-2F49-E940-B09E-A451B53F7D5C}" type="pres">
      <dgm:prSet presAssocID="{BD2BE254-0810-3649-A046-21BC0F9F4F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836238-4230-B949-808B-C50B487D37DC}" type="pres">
      <dgm:prSet presAssocID="{2FF21C0E-3227-BA42-9106-97CAF54A0EA4}" presName="compNode" presStyleCnt="0"/>
      <dgm:spPr/>
    </dgm:pt>
    <dgm:pt modelId="{0DFBB0D3-3219-184E-A8BD-3335877FBDCF}" type="pres">
      <dgm:prSet presAssocID="{2FF21C0E-3227-BA42-9106-97CAF54A0E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DA2D9-46E3-4646-928E-69A9DB049E6E}" type="pres">
      <dgm:prSet presAssocID="{2FF21C0E-3227-BA42-9106-97CAF54A0EA4}" presName="invisiNode" presStyleLbl="node1" presStyleIdx="1" presStyleCnt="3"/>
      <dgm:spPr/>
    </dgm:pt>
    <dgm:pt modelId="{D8421823-C8FD-EF41-941C-82EC367ACDE5}" type="pres">
      <dgm:prSet presAssocID="{2FF21C0E-3227-BA42-9106-97CAF54A0EA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2BA34AA-84CB-2141-B6DB-6F43F47CA89D}" type="pres">
      <dgm:prSet presAssocID="{5711C282-497C-684C-8DBD-02F673B7D3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F11E71-944A-944A-B0B2-12EEF589586F}" type="pres">
      <dgm:prSet presAssocID="{5D57685F-97B1-1F4F-8947-22BF6F49F7A3}" presName="compNode" presStyleCnt="0"/>
      <dgm:spPr/>
    </dgm:pt>
    <dgm:pt modelId="{0D4922F2-5781-FE47-9013-D67A984CDD84}" type="pres">
      <dgm:prSet presAssocID="{5D57685F-97B1-1F4F-8947-22BF6F49F7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901F7-8B59-B447-9181-7DB7DC85BB69}" type="pres">
      <dgm:prSet presAssocID="{5D57685F-97B1-1F4F-8947-22BF6F49F7A3}" presName="invisiNode" presStyleLbl="node1" presStyleIdx="2" presStyleCnt="3"/>
      <dgm:spPr/>
    </dgm:pt>
    <dgm:pt modelId="{8E44B569-3628-9846-988B-A1D0B718E0D0}" type="pres">
      <dgm:prSet presAssocID="{5D57685F-97B1-1F4F-8947-22BF6F49F7A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40272EC4-4A3C-C746-8952-83F5EDD23A5A}" type="presOf" srcId="{5711C282-497C-684C-8DBD-02F673B7D3E1}" destId="{32BA34AA-84CB-2141-B6DB-6F43F47CA89D}" srcOrd="0" destOrd="0" presId="urn:microsoft.com/office/officeart/2005/8/layout/pList2"/>
    <dgm:cxn modelId="{A2DEA84C-E9AE-B641-9890-80639AD3DAD9}" type="presOf" srcId="{62C47F68-0EE9-C64C-BB70-ACC991649AC1}" destId="{44C7875B-59EE-E74F-9D79-2487EA48793E}" srcOrd="0" destOrd="0" presId="urn:microsoft.com/office/officeart/2005/8/layout/pList2"/>
    <dgm:cxn modelId="{44D936C0-F7B0-BA4D-8B0D-B73C72C0728D}" type="presOf" srcId="{BD2BE254-0810-3649-A046-21BC0F9F4FC5}" destId="{0651F704-2F49-E940-B09E-A451B53F7D5C}" srcOrd="0" destOrd="0" presId="urn:microsoft.com/office/officeart/2005/8/layout/pList2"/>
    <dgm:cxn modelId="{38C994B2-8E4C-024B-8739-83067DBE04B9}" type="presOf" srcId="{5D57685F-97B1-1F4F-8947-22BF6F49F7A3}" destId="{0D4922F2-5781-FE47-9013-D67A984CDD84}" srcOrd="0" destOrd="0" presId="urn:microsoft.com/office/officeart/2005/8/layout/pList2"/>
    <dgm:cxn modelId="{7FEE3EAA-C791-5A45-8239-D806B724BE78}" type="presOf" srcId="{2FF21C0E-3227-BA42-9106-97CAF54A0EA4}" destId="{0DFBB0D3-3219-184E-A8BD-3335877FBDCF}" srcOrd="0" destOrd="0" presId="urn:microsoft.com/office/officeart/2005/8/layout/pList2"/>
    <dgm:cxn modelId="{B9B6A34D-13A1-364E-B614-04A641257ED7}" srcId="{62C47F68-0EE9-C64C-BB70-ACC991649AC1}" destId="{F6D36543-62FE-934D-BE7C-F4A7DB7AD766}" srcOrd="0" destOrd="0" parTransId="{540BF721-A6E9-6349-A424-34FEACB1AEF1}" sibTransId="{BD2BE254-0810-3649-A046-21BC0F9F4FC5}"/>
    <dgm:cxn modelId="{4D2FBDEC-7C0D-4E41-A1C3-135F79B75404}" srcId="{62C47F68-0EE9-C64C-BB70-ACC991649AC1}" destId="{5D57685F-97B1-1F4F-8947-22BF6F49F7A3}" srcOrd="2" destOrd="0" parTransId="{B0F70557-CE37-904C-AFAC-EA4FF09F6B39}" sibTransId="{70578F20-DABE-5746-B376-E46704D3D7ED}"/>
    <dgm:cxn modelId="{8A43F39E-A4A0-5E46-B5E7-EA96C2727B99}" srcId="{62C47F68-0EE9-C64C-BB70-ACC991649AC1}" destId="{2FF21C0E-3227-BA42-9106-97CAF54A0EA4}" srcOrd="1" destOrd="0" parTransId="{6EBA0F47-016C-E543-8962-B4438619ED83}" sibTransId="{5711C282-497C-684C-8DBD-02F673B7D3E1}"/>
    <dgm:cxn modelId="{17100A34-480C-D847-8787-014C5BC43B65}" type="presOf" srcId="{F6D36543-62FE-934D-BE7C-F4A7DB7AD766}" destId="{B7ED0076-755D-4E4D-A45C-4620A8FA7692}" srcOrd="0" destOrd="0" presId="urn:microsoft.com/office/officeart/2005/8/layout/pList2"/>
    <dgm:cxn modelId="{C4B16AA4-2D71-9548-9DC3-721A2F5223D5}" type="presParOf" srcId="{44C7875B-59EE-E74F-9D79-2487EA48793E}" destId="{8507C312-373E-3842-946C-BDD4C5E4BC02}" srcOrd="0" destOrd="0" presId="urn:microsoft.com/office/officeart/2005/8/layout/pList2"/>
    <dgm:cxn modelId="{A958D4D5-5D88-0F40-B6E1-6784F9DEF483}" type="presParOf" srcId="{44C7875B-59EE-E74F-9D79-2487EA48793E}" destId="{B45041EF-6AA6-EB47-AF46-B95E38F51EF6}" srcOrd="1" destOrd="0" presId="urn:microsoft.com/office/officeart/2005/8/layout/pList2"/>
    <dgm:cxn modelId="{E52243B5-6B0E-354C-95B7-1F3E45279BE9}" type="presParOf" srcId="{B45041EF-6AA6-EB47-AF46-B95E38F51EF6}" destId="{11C59B13-0F69-F94B-A59F-A561E3B9BA42}" srcOrd="0" destOrd="0" presId="urn:microsoft.com/office/officeart/2005/8/layout/pList2"/>
    <dgm:cxn modelId="{0DD79890-4C55-0E48-A705-A43A872765CD}" type="presParOf" srcId="{11C59B13-0F69-F94B-A59F-A561E3B9BA42}" destId="{B7ED0076-755D-4E4D-A45C-4620A8FA7692}" srcOrd="0" destOrd="0" presId="urn:microsoft.com/office/officeart/2005/8/layout/pList2"/>
    <dgm:cxn modelId="{394C6A15-34FC-2042-88B5-4CB719B52E2F}" type="presParOf" srcId="{11C59B13-0F69-F94B-A59F-A561E3B9BA42}" destId="{DFE19FF3-1B2C-F14D-9098-F61E9EC2720C}" srcOrd="1" destOrd="0" presId="urn:microsoft.com/office/officeart/2005/8/layout/pList2"/>
    <dgm:cxn modelId="{858C7E50-7A2B-C849-B415-945F5A1582E8}" type="presParOf" srcId="{11C59B13-0F69-F94B-A59F-A561E3B9BA42}" destId="{7032AB3A-E600-3145-80A4-7DA1DC2E5762}" srcOrd="2" destOrd="0" presId="urn:microsoft.com/office/officeart/2005/8/layout/pList2"/>
    <dgm:cxn modelId="{B1C6A203-E2C3-1545-9724-33649EB17FA7}" type="presParOf" srcId="{B45041EF-6AA6-EB47-AF46-B95E38F51EF6}" destId="{0651F704-2F49-E940-B09E-A451B53F7D5C}" srcOrd="1" destOrd="0" presId="urn:microsoft.com/office/officeart/2005/8/layout/pList2"/>
    <dgm:cxn modelId="{2582CB7F-40BC-3541-B973-1A6BE085206F}" type="presParOf" srcId="{B45041EF-6AA6-EB47-AF46-B95E38F51EF6}" destId="{70836238-4230-B949-808B-C50B487D37DC}" srcOrd="2" destOrd="0" presId="urn:microsoft.com/office/officeart/2005/8/layout/pList2"/>
    <dgm:cxn modelId="{5E8255D0-03F5-A145-9C04-442CB60F715E}" type="presParOf" srcId="{70836238-4230-B949-808B-C50B487D37DC}" destId="{0DFBB0D3-3219-184E-A8BD-3335877FBDCF}" srcOrd="0" destOrd="0" presId="urn:microsoft.com/office/officeart/2005/8/layout/pList2"/>
    <dgm:cxn modelId="{19101D7F-BF1B-F04D-8CA5-57DAC04E9623}" type="presParOf" srcId="{70836238-4230-B949-808B-C50B487D37DC}" destId="{DC2DA2D9-46E3-4646-928E-69A9DB049E6E}" srcOrd="1" destOrd="0" presId="urn:microsoft.com/office/officeart/2005/8/layout/pList2"/>
    <dgm:cxn modelId="{210A8088-0A66-E14D-91F8-0EDABE55EB40}" type="presParOf" srcId="{70836238-4230-B949-808B-C50B487D37DC}" destId="{D8421823-C8FD-EF41-941C-82EC367ACDE5}" srcOrd="2" destOrd="0" presId="urn:microsoft.com/office/officeart/2005/8/layout/pList2"/>
    <dgm:cxn modelId="{15B0FD9D-8FB4-A940-A5E5-4F47339A1BD7}" type="presParOf" srcId="{B45041EF-6AA6-EB47-AF46-B95E38F51EF6}" destId="{32BA34AA-84CB-2141-B6DB-6F43F47CA89D}" srcOrd="3" destOrd="0" presId="urn:microsoft.com/office/officeart/2005/8/layout/pList2"/>
    <dgm:cxn modelId="{D965D9AD-26D6-6546-9BF8-B04D3E6F3E0D}" type="presParOf" srcId="{B45041EF-6AA6-EB47-AF46-B95E38F51EF6}" destId="{3DF11E71-944A-944A-B0B2-12EEF589586F}" srcOrd="4" destOrd="0" presId="urn:microsoft.com/office/officeart/2005/8/layout/pList2"/>
    <dgm:cxn modelId="{D2D6CFB8-DF32-6F44-B9EC-5DFE9E0ED48E}" type="presParOf" srcId="{3DF11E71-944A-944A-B0B2-12EEF589586F}" destId="{0D4922F2-5781-FE47-9013-D67A984CDD84}" srcOrd="0" destOrd="0" presId="urn:microsoft.com/office/officeart/2005/8/layout/pList2"/>
    <dgm:cxn modelId="{FE8BF685-8866-3D48-8A63-0029AD3A709C}" type="presParOf" srcId="{3DF11E71-944A-944A-B0B2-12EEF589586F}" destId="{3CA901F7-8B59-B447-9181-7DB7DC85BB69}" srcOrd="1" destOrd="0" presId="urn:microsoft.com/office/officeart/2005/8/layout/pList2"/>
    <dgm:cxn modelId="{612FF6F5-4C11-0F4B-A3F8-767955911A5F}" type="presParOf" srcId="{3DF11E71-944A-944A-B0B2-12EEF589586F}" destId="{8E44B569-3628-9846-988B-A1D0B718E0D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7C312-373E-3842-946C-BDD4C5E4BC02}">
      <dsp:nvSpPr>
        <dsp:cNvPr id="0" name=""/>
        <dsp:cNvSpPr/>
      </dsp:nvSpPr>
      <dsp:spPr>
        <a:xfrm>
          <a:off x="0" y="0"/>
          <a:ext cx="8229600" cy="19681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2AB3A-E600-3145-80A4-7DA1DC2E5762}">
      <dsp:nvSpPr>
        <dsp:cNvPr id="0" name=""/>
        <dsp:cNvSpPr/>
      </dsp:nvSpPr>
      <dsp:spPr>
        <a:xfrm>
          <a:off x="246887" y="262413"/>
          <a:ext cx="2417445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ED0076-755D-4E4D-A45C-4620A8FA7692}">
      <dsp:nvSpPr>
        <dsp:cNvPr id="0" name=""/>
        <dsp:cNvSpPr/>
      </dsp:nvSpPr>
      <dsp:spPr>
        <a:xfrm rot="10800000">
          <a:off x="246887" y="1968103"/>
          <a:ext cx="2417445" cy="24054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Design Build</a:t>
          </a:r>
          <a:endParaRPr lang="en-US" sz="2900" kern="1200" dirty="0"/>
        </a:p>
      </dsp:txBody>
      <dsp:txXfrm rot="10800000">
        <a:off x="320863" y="1968103"/>
        <a:ext cx="2269493" cy="2331483"/>
      </dsp:txXfrm>
    </dsp:sp>
    <dsp:sp modelId="{D8421823-C8FD-EF41-941C-82EC367ACDE5}">
      <dsp:nvSpPr>
        <dsp:cNvPr id="0" name=""/>
        <dsp:cNvSpPr/>
      </dsp:nvSpPr>
      <dsp:spPr>
        <a:xfrm>
          <a:off x="2906077" y="262413"/>
          <a:ext cx="2417445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FBB0D3-3219-184E-A8BD-3335877FBDCF}">
      <dsp:nvSpPr>
        <dsp:cNvPr id="0" name=""/>
        <dsp:cNvSpPr/>
      </dsp:nvSpPr>
      <dsp:spPr>
        <a:xfrm rot="10800000">
          <a:off x="2906077" y="1968103"/>
          <a:ext cx="2417445" cy="24054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Traditional</a:t>
          </a:r>
          <a:endParaRPr lang="en-US" sz="2900" kern="1200" dirty="0"/>
        </a:p>
      </dsp:txBody>
      <dsp:txXfrm rot="10800000">
        <a:off x="2980053" y="1968103"/>
        <a:ext cx="2269493" cy="2331483"/>
      </dsp:txXfrm>
    </dsp:sp>
    <dsp:sp modelId="{8E44B569-3628-9846-988B-A1D0B718E0D0}">
      <dsp:nvSpPr>
        <dsp:cNvPr id="0" name=""/>
        <dsp:cNvSpPr/>
      </dsp:nvSpPr>
      <dsp:spPr>
        <a:xfrm>
          <a:off x="5565267" y="262413"/>
          <a:ext cx="2417445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4922F2-5781-FE47-9013-D67A984CDD84}">
      <dsp:nvSpPr>
        <dsp:cNvPr id="0" name=""/>
        <dsp:cNvSpPr/>
      </dsp:nvSpPr>
      <dsp:spPr>
        <a:xfrm rot="10800000">
          <a:off x="5565267" y="1968103"/>
          <a:ext cx="2417445" cy="24054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CM@R</a:t>
          </a:r>
          <a:endParaRPr lang="en-US" sz="2900" kern="1200" dirty="0"/>
        </a:p>
      </dsp:txBody>
      <dsp:txXfrm rot="10800000">
        <a:off x="5639243" y="1968103"/>
        <a:ext cx="2269493" cy="2331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D64C-32ED-AA43-88FA-CC5DCEE97874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728A-D7CA-4A45-BFAF-F6BECF9EF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F6644-D124-AD45-B206-8A6B72E8729C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9936-01AA-074E-B56D-E4D7959A0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Masters Project</a:t>
            </a:r>
          </a:p>
          <a:p>
            <a:r>
              <a:rPr lang="en-US" dirty="0" smtClean="0"/>
              <a:t>Graduate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outline:</a:t>
            </a:r>
          </a:p>
          <a:p>
            <a:r>
              <a:rPr lang="en-US" dirty="0" smtClean="0"/>
              <a:t>Alaska –</a:t>
            </a:r>
            <a:r>
              <a:rPr lang="en-US" baseline="0" dirty="0" smtClean="0"/>
              <a:t> difficult/unique</a:t>
            </a:r>
          </a:p>
          <a:p>
            <a:r>
              <a:rPr lang="en-US" baseline="0" dirty="0" smtClean="0"/>
              <a:t>DBB, DB, CMAR</a:t>
            </a:r>
          </a:p>
          <a:p>
            <a:r>
              <a:rPr lang="en-US" baseline="0" dirty="0" smtClean="0"/>
              <a:t>Case Studies</a:t>
            </a:r>
          </a:p>
          <a:p>
            <a:r>
              <a:rPr lang="en-US" baseline="0" dirty="0" smtClean="0"/>
              <a:t>What I think will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Alaska: </a:t>
            </a:r>
          </a:p>
          <a:p>
            <a:r>
              <a:rPr lang="en-US" baseline="0" dirty="0" smtClean="0"/>
              <a:t>Transportation – air, barge, train, freight, mail, ice roads, frozen rivers</a:t>
            </a:r>
          </a:p>
          <a:p>
            <a:r>
              <a:rPr lang="en-US" baseline="0" dirty="0" smtClean="0"/>
              <a:t>Weather: Shorten seasons/Lengthened seasons, Different climates &amp; terrains, rainforests, tundra, coastal, mountainous</a:t>
            </a:r>
          </a:p>
          <a:p>
            <a:r>
              <a:rPr lang="en-US" baseline="0" dirty="0" smtClean="0"/>
              <a:t>Resources: have to ship in or already have gathered, no going to </a:t>
            </a:r>
            <a:r>
              <a:rPr lang="en-US" baseline="0" dirty="0" err="1" smtClean="0"/>
              <a:t>walmart</a:t>
            </a:r>
            <a:r>
              <a:rPr lang="en-US" baseline="0" dirty="0" smtClean="0"/>
              <a:t> out in the bush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7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the traditional vs. 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– Pros: all information is gathered before the contractor is selected and most of the ‘issues’ are thought about prior. Cons: Slow, very linear, no beginning with contractor input</a:t>
            </a:r>
          </a:p>
          <a:p>
            <a:r>
              <a:rPr lang="en-US" baseline="0" dirty="0" smtClean="0"/>
              <a:t>Design-Build: Pros: One contract (one entity does design and construction) all risk transferred, cost control. Cons: minimal owner control of design, no one to represent owner, fewer bidders</a:t>
            </a:r>
          </a:p>
          <a:p>
            <a:r>
              <a:rPr lang="en-US" baseline="0" dirty="0" smtClean="0"/>
              <a:t>CM@R: Pros: CM takes responsibility for construction and some risk, ability to fast-track. Cons: potential conflict of interest, reduced control of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case</a:t>
            </a:r>
            <a:r>
              <a:rPr lang="en-US" baseline="0" dirty="0" smtClean="0"/>
              <a:t> studies were complied to analyze how projects have been conducted in </a:t>
            </a:r>
            <a:r>
              <a:rPr lang="en-US" baseline="0" dirty="0" err="1" smtClean="0"/>
              <a:t>alaska</a:t>
            </a:r>
            <a:r>
              <a:rPr lang="en-US" baseline="0" dirty="0" smtClean="0"/>
              <a:t> and experiences of working in remote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Ketchikan</a:t>
            </a:r>
            <a:r>
              <a:rPr lang="en-US" baseline="0" dirty="0" smtClean="0"/>
              <a:t> – KIC built elder housing – two phase bidding – low bid on architect, engineer – QBS for contractor</a:t>
            </a:r>
          </a:p>
          <a:p>
            <a:r>
              <a:rPr lang="en-US" baseline="0" dirty="0" smtClean="0"/>
              <a:t>POW – Marble Construction – low  bid – install </a:t>
            </a:r>
            <a:r>
              <a:rPr lang="en-US" baseline="0" dirty="0" smtClean="0"/>
              <a:t>video tower on Harris River</a:t>
            </a:r>
          </a:p>
          <a:p>
            <a:r>
              <a:rPr lang="en-US" baseline="0" dirty="0" smtClean="0"/>
              <a:t>Anchorage – CRW – Upgrades to wastewater lift stations for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Municipality of Anchorage - Anchorage Water &amp; Wastewater Utility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DBB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Illiamna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Steppers – Office for INN Electric – DBB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Experiences: Daddy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port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clarence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cordova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(early 2000s for USCG)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Toniolo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sag river 2014-2015 (after road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floodings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Barnes – ruby/ western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alaska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Criteria:</a:t>
            </a:r>
            <a:r>
              <a:rPr lang="en-US" baseline="0" dirty="0" smtClean="0"/>
              <a:t> Define requirements in RFP – (For Alaska, it can be permitting, design for end-users, working with entities); considers time restraints; design build builds based on the criteria</a:t>
            </a:r>
          </a:p>
          <a:p>
            <a:r>
              <a:rPr lang="en-US" baseline="0" dirty="0" smtClean="0"/>
              <a:t>Design Professional that helps with Preliminary Design Phase can not bid on project, but stands in to support owner. </a:t>
            </a:r>
          </a:p>
          <a:p>
            <a:r>
              <a:rPr lang="en-US" baseline="0" dirty="0" smtClean="0"/>
              <a:t>Basically some details are done first and then the rest of the design, construction is done by design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9936-01AA-074E-B56D-E4D7959A0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11/15/15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Master’s Project by:</a:t>
            </a:r>
          </a:p>
          <a:p>
            <a:r>
              <a:rPr lang="en-US" dirty="0" smtClean="0"/>
              <a:t>Katrina </a:t>
            </a:r>
            <a:r>
              <a:rPr lang="en-US" dirty="0" err="1" smtClean="0"/>
              <a:t>Monta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2673049"/>
            <a:ext cx="6629400" cy="1773186"/>
          </a:xfrm>
        </p:spPr>
        <p:txBody>
          <a:bodyPr/>
          <a:lstStyle/>
          <a:p>
            <a:r>
              <a:rPr lang="en-US" sz="3200" dirty="0" smtClean="0"/>
              <a:t>Alternative  Delivery Systems  in  rural  Alaska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25619" y="4648200"/>
            <a:ext cx="6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sharable experiences?</a:t>
            </a:r>
          </a:p>
          <a:p>
            <a:r>
              <a:rPr lang="en-US" dirty="0" smtClean="0"/>
              <a:t>Thoughts?</a:t>
            </a:r>
          </a:p>
          <a:p>
            <a:endParaRPr lang="en-US" dirty="0"/>
          </a:p>
          <a:p>
            <a:r>
              <a:rPr lang="en-US" dirty="0" smtClean="0"/>
              <a:t>We will be breaking out later to discuss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2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Alaska’s uniqueness &amp; challenges</a:t>
            </a:r>
          </a:p>
          <a:p>
            <a:r>
              <a:rPr lang="en-US" dirty="0" smtClean="0"/>
              <a:t>Project Delivery systems</a:t>
            </a:r>
          </a:p>
          <a:p>
            <a:pPr lvl="1"/>
            <a:r>
              <a:rPr lang="en-US" dirty="0" smtClean="0"/>
              <a:t>Traditional vs. Alternatives</a:t>
            </a:r>
          </a:p>
          <a:p>
            <a:r>
              <a:rPr lang="en-US" dirty="0" smtClean="0"/>
              <a:t>Case Studies – Alaskan Projects</a:t>
            </a:r>
          </a:p>
          <a:p>
            <a:r>
              <a:rPr lang="en-US" dirty="0" smtClean="0"/>
              <a:t>Issues of Traditional Project Delivery</a:t>
            </a:r>
          </a:p>
          <a:p>
            <a:r>
              <a:rPr lang="en-US" dirty="0" smtClean="0"/>
              <a:t>Conclusions: Bridge Project Delivery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85" y="408372"/>
            <a:ext cx="8547558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Alaska’s Uniqueness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Weather &amp; Climate Zones</a:t>
            </a:r>
          </a:p>
          <a:p>
            <a:r>
              <a:rPr lang="en-US" dirty="0" smtClean="0"/>
              <a:t>Seasons</a:t>
            </a:r>
          </a:p>
          <a:p>
            <a:r>
              <a:rPr lang="en-US" dirty="0" smtClean="0"/>
              <a:t>Resources &amp;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4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– Design-Bid-Build</a:t>
            </a:r>
          </a:p>
          <a:p>
            <a:r>
              <a:rPr lang="en-US" dirty="0" smtClean="0"/>
              <a:t>Alternative Delivery Systems</a:t>
            </a:r>
          </a:p>
          <a:p>
            <a:pPr lvl="1"/>
            <a:r>
              <a:rPr lang="en-US" dirty="0" smtClean="0"/>
              <a:t>DB – Design-Build</a:t>
            </a:r>
          </a:p>
          <a:p>
            <a:pPr lvl="1"/>
            <a:r>
              <a:rPr lang="en-US" dirty="0" smtClean="0"/>
              <a:t>CM@R – Construction Manager at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5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81875"/>
              </p:ext>
            </p:extLst>
          </p:nvPr>
        </p:nvGraphicFramePr>
        <p:xfrm>
          <a:off x="474364" y="1673062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58" y="6044463"/>
            <a:ext cx="911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*Photo credit – Pete </a:t>
            </a:r>
            <a:r>
              <a:rPr lang="en-US" sz="1600" dirty="0" err="1" smtClean="0"/>
              <a:t>Bellezza</a:t>
            </a:r>
            <a:r>
              <a:rPr lang="en-US" sz="1600" dirty="0" smtClean="0"/>
              <a:t>, CRW Engineering Group, LLC.</a:t>
            </a:r>
          </a:p>
          <a:p>
            <a:r>
              <a:rPr lang="en-US" dirty="0" smtClean="0"/>
              <a:t>** </a:t>
            </a:r>
            <a:r>
              <a:rPr lang="en-US" sz="1200" i="1" dirty="0"/>
              <a:t>Project Delivery Systems: Pro vs. Con Design-Bid-Build vs. CM @ Risk vs. Design</a:t>
            </a:r>
            <a:r>
              <a:rPr lang="en-US" sz="1200" i="1" dirty="0" smtClean="0"/>
              <a:t>-Build</a:t>
            </a:r>
            <a:r>
              <a:rPr lang="en-US" sz="1200" dirty="0"/>
              <a:t> (</a:t>
            </a:r>
            <a:r>
              <a:rPr lang="en-US" sz="1200" dirty="0" err="1"/>
              <a:t>n.d.</a:t>
            </a:r>
            <a:r>
              <a:rPr lang="en-US" sz="1200" dirty="0"/>
              <a:t>): n. </a:t>
            </a:r>
            <a:r>
              <a:rPr lang="en-US" sz="1200" dirty="0" err="1"/>
              <a:t>pag</a:t>
            </a:r>
            <a:r>
              <a:rPr lang="en-US" sz="1200" dirty="0"/>
              <a:t>. </a:t>
            </a:r>
            <a:r>
              <a:rPr lang="en-US" sz="1200" i="1" dirty="0"/>
              <a:t>CMAA </a:t>
            </a:r>
            <a:r>
              <a:rPr lang="en-US" sz="1200" i="1" dirty="0" smtClean="0"/>
              <a:t>California</a:t>
            </a:r>
          </a:p>
          <a:p>
            <a:r>
              <a:rPr lang="en-US" sz="1200" i="1" dirty="0"/>
              <a:t>	</a:t>
            </a:r>
            <a:r>
              <a:rPr lang="en-US" sz="1200" i="1" dirty="0" smtClean="0"/>
              <a:t>Chapter</a:t>
            </a:r>
            <a:r>
              <a:rPr lang="en-US" sz="1200" dirty="0"/>
              <a:t>. Web. 25 Oct.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6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CRW Engineering Group, LLC. – Anchorage, Alaska</a:t>
            </a:r>
          </a:p>
          <a:p>
            <a:r>
              <a:rPr lang="en-US" dirty="0" smtClean="0"/>
              <a:t>Marble Construction – Ketchikan, Alaska</a:t>
            </a:r>
          </a:p>
          <a:p>
            <a:r>
              <a:rPr lang="en-US" dirty="0" smtClean="0"/>
              <a:t>Steppers Construction, Inc. – Wasilla, Alaska</a:t>
            </a:r>
          </a:p>
          <a:p>
            <a:r>
              <a:rPr lang="en-US" dirty="0" smtClean="0"/>
              <a:t>Ketchikan Indian Community – Ketchikan, Alaska</a:t>
            </a:r>
          </a:p>
          <a:p>
            <a:r>
              <a:rPr lang="en-US" dirty="0" smtClean="0"/>
              <a:t>F&amp;W Construction Company, Inc. - Anchorage, Alaska</a:t>
            </a:r>
          </a:p>
          <a:p>
            <a:r>
              <a:rPr lang="en-US" dirty="0" smtClean="0"/>
              <a:t>Arctic Slope Regional Corporation – Anchorage, Alaska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Alaskan Experiences:</a:t>
            </a:r>
          </a:p>
          <a:p>
            <a:r>
              <a:rPr lang="en-US" dirty="0" smtClean="0"/>
              <a:t>David Barnes</a:t>
            </a:r>
          </a:p>
          <a:p>
            <a:r>
              <a:rPr lang="en-US" dirty="0"/>
              <a:t>Billy Connor</a:t>
            </a:r>
          </a:p>
          <a:p>
            <a:r>
              <a:rPr lang="en-US" dirty="0" smtClean="0"/>
              <a:t>James Monta</a:t>
            </a:r>
          </a:p>
          <a:p>
            <a:r>
              <a:rPr lang="en-US" dirty="0" err="1"/>
              <a:t>Horacio</a:t>
            </a:r>
            <a:r>
              <a:rPr lang="en-US" dirty="0"/>
              <a:t> </a:t>
            </a:r>
            <a:r>
              <a:rPr lang="en-US" dirty="0" err="1" smtClean="0"/>
              <a:t>Toniolo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&amp; Experience </a:t>
            </a:r>
            <a:br>
              <a:rPr lang="en-US" dirty="0" smtClean="0"/>
            </a:br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4" name="Content Placeholder 3" descr="alaska_outli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5" r="-12145"/>
          <a:stretch>
            <a:fillRect/>
          </a:stretch>
        </p:blipFill>
        <p:spPr/>
      </p:pic>
      <p:sp>
        <p:nvSpPr>
          <p:cNvPr id="5" name="5-Point Star 4"/>
          <p:cNvSpPr/>
          <p:nvPr/>
        </p:nvSpPr>
        <p:spPr>
          <a:xfrm>
            <a:off x="4135457" y="4623553"/>
            <a:ext cx="325626" cy="295756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049815" y="5344716"/>
            <a:ext cx="276782" cy="290917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76589" y="5532388"/>
            <a:ext cx="276782" cy="290917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841423" y="4178426"/>
            <a:ext cx="276782" cy="290917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495940" y="3010465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118205" y="4288905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91121" y="4358864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01420" y="5428060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727453" y="2205052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65707" y="3467665"/>
            <a:ext cx="390752" cy="360876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53371" y="5058728"/>
            <a:ext cx="136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Ketchikan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7308" y="5823305"/>
            <a:ext cx="18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of Wales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82085" y="2442018"/>
            <a:ext cx="252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Sagavanirktok River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1423" y="3371341"/>
            <a:ext cx="90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08957" y="4254221"/>
            <a:ext cx="13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Cordova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8269" y="3855042"/>
            <a:ext cx="14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Anchorage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60695" y="3000652"/>
            <a:ext cx="183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 Clarence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80532" y="4734643"/>
            <a:ext cx="180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St. Paul Island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" y="5103975"/>
            <a:ext cx="151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Attu Island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43794" y="4289039"/>
            <a:ext cx="114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Illiamna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&amp;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why DBB has been used:</a:t>
            </a:r>
          </a:p>
          <a:p>
            <a:pPr lvl="1"/>
            <a:r>
              <a:rPr lang="en-US" dirty="0" smtClean="0"/>
              <a:t>Traditionally used</a:t>
            </a:r>
          </a:p>
          <a:p>
            <a:pPr lvl="1"/>
            <a:r>
              <a:rPr lang="en-US" dirty="0" smtClean="0"/>
              <a:t>Ability to design what owner and end-user need prior to bid</a:t>
            </a:r>
          </a:p>
          <a:p>
            <a:pPr lvl="1"/>
            <a:r>
              <a:rPr lang="en-US" dirty="0" smtClean="0"/>
              <a:t>Scheduling and Permitting done previous to bid</a:t>
            </a:r>
          </a:p>
          <a:p>
            <a:pPr lvl="1"/>
            <a:r>
              <a:rPr lang="en-US" dirty="0" smtClean="0"/>
              <a:t>High competition by choosing low-bid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Concerns &amp; Issues:</a:t>
            </a:r>
          </a:p>
          <a:p>
            <a:pPr lvl="1"/>
            <a:r>
              <a:rPr lang="en-US" dirty="0" smtClean="0"/>
              <a:t>Project takes a long time to go from start to finish</a:t>
            </a:r>
          </a:p>
          <a:p>
            <a:pPr lvl="1"/>
            <a:r>
              <a:rPr lang="en-US" dirty="0" smtClean="0"/>
              <a:t>Material lead times</a:t>
            </a:r>
          </a:p>
          <a:p>
            <a:pPr lvl="1"/>
            <a:r>
              <a:rPr lang="en-US" dirty="0" smtClean="0"/>
              <a:t>Mobilization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Bridged Delivery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Design-Bid-Build and Design-Bid</a:t>
            </a:r>
            <a:endParaRPr lang="en-US" dirty="0"/>
          </a:p>
        </p:txBody>
      </p:sp>
      <p:pic>
        <p:nvPicPr>
          <p:cNvPr id="4" name="Picture 3" descr="Screen Shot 2015-11-05 at 6.4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3" y="2301622"/>
            <a:ext cx="7284357" cy="3854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886" y="6197697"/>
            <a:ext cx="8975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Houston</a:t>
            </a:r>
            <a:r>
              <a:rPr lang="en-US" sz="1400" dirty="0"/>
              <a:t>, Norma. "New Design-Build Bridging Construction Method – Design-Build "Lite" « Coates' Canons." </a:t>
            </a:r>
            <a:r>
              <a:rPr lang="en-US" sz="1400" i="1" dirty="0"/>
              <a:t>Coates Canons</a:t>
            </a:r>
            <a:r>
              <a:rPr lang="en-US" sz="1400" dirty="0"/>
              <a:t>. UNC School of Government, 06 Feb. 2014. Web. 25 Oct. 2015.</a:t>
            </a:r>
          </a:p>
        </p:txBody>
      </p:sp>
    </p:spTree>
    <p:extLst>
      <p:ext uri="{BB962C8B-B14F-4D97-AF65-F5344CB8AC3E}">
        <p14:creationId xmlns:p14="http://schemas.microsoft.com/office/powerpoint/2010/main" val="38277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2668</TotalTime>
  <Words>743</Words>
  <Application>Microsoft Macintosh PowerPoint</Application>
  <PresentationFormat>On-screen Show (4:3)</PresentationFormat>
  <Paragraphs>106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Alternative  Delivery Systems  in  rural  Alaska</vt:lpstr>
      <vt:lpstr>Overview</vt:lpstr>
      <vt:lpstr>Alaska’s Uniqueness &amp; Challenges</vt:lpstr>
      <vt:lpstr>Project delivery systems</vt:lpstr>
      <vt:lpstr>Pros &amp; cons</vt:lpstr>
      <vt:lpstr>Case studies</vt:lpstr>
      <vt:lpstr>Project &amp; Experience  locations</vt:lpstr>
      <vt:lpstr>Concerns &amp; Issues</vt:lpstr>
      <vt:lpstr>Bridged Delivery Systems</vt:lpstr>
      <vt:lpstr>Feedback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 Delivery Systems  in  rural  Alaska</dc:title>
  <dc:creator>Brett Wells</dc:creator>
  <cp:lastModifiedBy>Katrina Lee Monta</cp:lastModifiedBy>
  <cp:revision>44</cp:revision>
  <cp:lastPrinted>2015-11-15T19:56:27Z</cp:lastPrinted>
  <dcterms:created xsi:type="dcterms:W3CDTF">2015-10-31T21:25:03Z</dcterms:created>
  <dcterms:modified xsi:type="dcterms:W3CDTF">2015-11-15T19:56:30Z</dcterms:modified>
</cp:coreProperties>
</file>